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7" r:id="rId8"/>
    <p:sldId id="266" r:id="rId9"/>
    <p:sldId id="294" r:id="rId10"/>
    <p:sldId id="265" r:id="rId11"/>
    <p:sldId id="272" r:id="rId12"/>
    <p:sldId id="264" r:id="rId13"/>
    <p:sldId id="263" r:id="rId14"/>
    <p:sldId id="291" r:id="rId15"/>
    <p:sldId id="274" r:id="rId16"/>
    <p:sldId id="289" r:id="rId17"/>
    <p:sldId id="290" r:id="rId18"/>
    <p:sldId id="286" r:id="rId19"/>
    <p:sldId id="282" r:id="rId20"/>
    <p:sldId id="292" r:id="rId21"/>
    <p:sldId id="293" r:id="rId22"/>
    <p:sldId id="262" r:id="rId23"/>
    <p:sldId id="261" r:id="rId24"/>
    <p:sldId id="271" r:id="rId25"/>
    <p:sldId id="269" r:id="rId26"/>
    <p:sldId id="270" r:id="rId2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26B32-B317-4B82-A744-DC52154C4238}" type="datetimeFigureOut">
              <a:rPr lang="da-DK" smtClean="0"/>
              <a:t>19-03-2024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1233B-EFEF-49B6-B08F-5581839177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537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FCF17F-C90B-414C-B8CA-0C435D4EDA08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576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FCF17F-C90B-414C-B8CA-0C435D4EDA08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1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45855E-3694-E69C-E5E0-C371D6FCB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E374890-DE82-CB94-6D59-F11AE1DA2D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82A379E-F936-9C7E-B3E7-376AA610E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7A28-D5E8-4ACA-B985-19678FDF5269}" type="datetimeFigureOut">
              <a:rPr lang="da-DK" smtClean="0"/>
              <a:t>19-03-2024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4725ABE-5B51-CADA-F703-18956F226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4C54AFA-08F9-509D-8D26-81DA49AC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6643-516D-411F-A0BC-9C1303D703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244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B22C4-ADEF-F480-A304-36734931A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E77B840-2781-A146-D342-33AF0FF0B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6953E1F-648F-FC18-0E0B-B3DEB2D30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7A28-D5E8-4ACA-B985-19678FDF5269}" type="datetimeFigureOut">
              <a:rPr lang="da-DK" smtClean="0"/>
              <a:t>19-03-2024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A5D62F1-3A1F-3252-CB2A-B169C9249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DB0E38D-AF85-97DE-B0C8-0D185589C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6643-516D-411F-A0BC-9C1303D703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063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0081F583-50F9-45EA-0E6F-70ECF79CE8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9BDA690-33CB-9CC3-FFAB-C9E8C8066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058087-91D2-A332-7DF8-DC4EFE582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7A28-D5E8-4ACA-B985-19678FDF5269}" type="datetimeFigureOut">
              <a:rPr lang="da-DK" smtClean="0"/>
              <a:t>19-03-2024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FA58C1-6A56-B2B1-5B41-C2C79B411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5C79C9B-8129-D2AE-08F3-50377757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6643-516D-411F-A0BC-9C1303D703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5152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A5AF-D9E8-4DD6-999F-A60663D43858}" type="datetimeFigureOut">
              <a:rPr lang="da-DK" smtClean="0"/>
              <a:t>19-03-2024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4433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A5AF-D9E8-4DD6-999F-A60663D43858}" type="datetimeFigureOut">
              <a:rPr lang="da-DK" smtClean="0"/>
              <a:t>19-03-2024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01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A5AF-D9E8-4DD6-999F-A60663D43858}" type="datetimeFigureOut">
              <a:rPr lang="da-DK" smtClean="0"/>
              <a:t>19-03-2024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8137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A5AF-D9E8-4DD6-999F-A60663D43858}" type="datetimeFigureOut">
              <a:rPr lang="da-DK" smtClean="0"/>
              <a:t>19-03-2024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21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A5AF-D9E8-4DD6-999F-A60663D43858}" type="datetimeFigureOut">
              <a:rPr lang="da-DK" smtClean="0"/>
              <a:t>19-03-2024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4668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A5AF-D9E8-4DD6-999F-A60663D43858}" type="datetimeFigureOut">
              <a:rPr lang="da-DK" smtClean="0"/>
              <a:t>19-03-2024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0789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A5AF-D9E8-4DD6-999F-A60663D43858}" type="datetimeFigureOut">
              <a:rPr lang="da-DK" smtClean="0"/>
              <a:t>19-03-2024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465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A5AF-D9E8-4DD6-999F-A60663D43858}" type="datetimeFigureOut">
              <a:rPr lang="da-DK" smtClean="0"/>
              <a:t>19-03-2024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‹nr.›</a:t>
            </a:fld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2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B5D5C-056E-2D9C-4A1F-64FFA7B09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8D7EE74-EDA4-3BAB-3331-B49417FD9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4B44605-A607-A42E-7685-1F65E73E0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7A28-D5E8-4ACA-B985-19678FDF5269}" type="datetimeFigureOut">
              <a:rPr lang="da-DK" smtClean="0"/>
              <a:t>19-03-2024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057CC56-953B-9331-5A25-F3B2E0C4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B288A71-752B-977B-641E-631E3AD54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6643-516D-411F-A0BC-9C1303D703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5815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A5AF-D9E8-4DD6-999F-A60663D43858}" type="datetimeFigureOut">
              <a:rPr lang="da-DK" smtClean="0"/>
              <a:t>19-03-2024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‹nr.›</a:t>
            </a:fld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00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A5AF-D9E8-4DD6-999F-A60663D43858}" type="datetimeFigureOut">
              <a:rPr lang="da-DK" smtClean="0"/>
              <a:t>19-03-2024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1872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A5AF-D9E8-4DD6-999F-A60663D43858}" type="datetimeFigureOut">
              <a:rPr lang="da-DK" smtClean="0"/>
              <a:t>19-03-2024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t>‹nr.›</a:t>
            </a:fld>
            <a:endParaRPr lang="da-DK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47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2635A3-5179-BBC3-9295-85220FB2E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94744EA-6371-8B2E-4932-06184FFA6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8E6FEC7-3F99-E999-355B-C177C2BE3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7A28-D5E8-4ACA-B985-19678FDF5269}" type="datetimeFigureOut">
              <a:rPr lang="da-DK" smtClean="0"/>
              <a:t>19-03-2024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F855567-FAFE-3A43-8A45-03334CE95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A7F37CF-B7B5-E383-4778-FE495BF65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6643-516D-411F-A0BC-9C1303D703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000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6AC951-5D8E-13DD-2E45-925454194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3BA359D-80CF-0821-52CC-AA9DE8579C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CD8AA60-D971-9AB2-4EC7-9162688B2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EA31B42-9903-179F-47F3-68AE511B9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7A28-D5E8-4ACA-B985-19678FDF5269}" type="datetimeFigureOut">
              <a:rPr lang="da-DK" smtClean="0"/>
              <a:t>19-03-2024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C557517-F83C-A300-9BA6-825805C45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36410B7-B855-29AC-1548-631C25D3F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6643-516D-411F-A0BC-9C1303D703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9066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1D88D1-1D75-CDC8-BE9B-221C7FD94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1CA82BF-6CD1-CC21-CDC4-21230469E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D7A3B79-E443-1EBD-1D38-E30D27586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F3E9D58-EBF1-53FB-D7A1-119255D5C3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767F3D9-7A85-7647-ECD1-57CC02FBC7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AE51DED-BB9C-06CA-9D90-E285B96B7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7A28-D5E8-4ACA-B985-19678FDF5269}" type="datetimeFigureOut">
              <a:rPr lang="da-DK" smtClean="0"/>
              <a:t>19-03-2024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1EA034A-FDC1-0223-5D03-25EEFDD30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458261A-0CC1-D040-F2C9-380275299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6643-516D-411F-A0BC-9C1303D703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7336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0C937D-3684-69ED-7531-F1AFC3036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4D1A4A8-C925-DA2E-6442-30F235DBC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7A28-D5E8-4ACA-B985-19678FDF5269}" type="datetimeFigureOut">
              <a:rPr lang="da-DK" smtClean="0"/>
              <a:t>19-03-2024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D54EE24-86B1-990D-F692-FB0ED4D6A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BD3B5BF-3F56-962A-BD73-B9910EB8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6643-516D-411F-A0BC-9C1303D703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262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EE2015F-723B-CAEF-4E63-744781462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7A28-D5E8-4ACA-B985-19678FDF5269}" type="datetimeFigureOut">
              <a:rPr lang="da-DK" smtClean="0"/>
              <a:t>19-03-2024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609C17E-DDA5-0D8F-5509-CBFC0CB5A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41AC230-25F3-4EC5-2B35-B7284B64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6643-516D-411F-A0BC-9C1303D703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787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3CF17-DD8E-7298-807A-F3D17A8A3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F9DD47-10EF-CA7D-34B6-B2B931FA7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0F32180-724C-C4F7-AA15-82EBB7EC4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02CA9E6-E343-0164-D08E-17AB6934D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7A28-D5E8-4ACA-B985-19678FDF5269}" type="datetimeFigureOut">
              <a:rPr lang="da-DK" smtClean="0"/>
              <a:t>19-03-2024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F2417C2-79F7-2742-23BA-3917A3143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D57CB12-7147-D0F0-D106-0DD2A1FAB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6643-516D-411F-A0BC-9C1303D703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517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43A7F8-1078-F466-FDA9-A16C869D6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E19B345-D341-C67D-0083-0E07C1B7A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5D7AAF8-E57E-DC3D-1E54-588E988DB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6C3A60F-694E-5417-6722-AA300F604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7A28-D5E8-4ACA-B985-19678FDF5269}" type="datetimeFigureOut">
              <a:rPr lang="da-DK" smtClean="0"/>
              <a:t>19-03-2024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C2DA6F3-E60F-2DC8-20FF-B8F90C7E6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213BD6A-1B65-F35D-E9BA-7AD118FEA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6643-516D-411F-A0BC-9C1303D703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816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E227085-3CA3-5358-E0AA-0DBDF2A9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CBF594D-DC95-C8D8-E1F0-562B4B0A5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F27DE96-9C58-492A-93E1-8199305C9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97A28-D5E8-4ACA-B985-19678FDF5269}" type="datetimeFigureOut">
              <a:rPr lang="da-DK" smtClean="0"/>
              <a:t>19-03-2024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15E3E94-F5C8-CA68-7FB3-2DF735BBA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57C7A7D-697F-22A0-67F2-EF58C89AB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96643-516D-411F-A0BC-9C1303D703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09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DC5A5AF-D9E8-4DD6-999F-A60663D43858}" type="datetimeFigureOut">
              <a:rPr lang="da-DK" smtClean="0"/>
              <a:t>19-03-2024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AB94411-2297-4BD0-B197-35E3682289EC}" type="slidenum">
              <a:rPr lang="da-DK" smtClean="0"/>
              <a:t>‹nr.›</a:t>
            </a:fld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4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k.d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C28599-16A2-9BCE-CA4E-D5DF65D017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Velkommen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603FBDF-C8C4-8244-4A7D-977136F8B9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Ruds Vedby - Separatkloakering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5866290-8A55-3C48-E78B-6A19D1BD7B8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702529" y="102636"/>
            <a:ext cx="3319582" cy="118025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CF491CAE-6ACE-B2E7-8938-CBD9CC93D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07" y="341854"/>
            <a:ext cx="2419610" cy="12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06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C28599-16A2-9BCE-CA4E-D5DF65D01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4843"/>
            <a:ext cx="8343331" cy="928048"/>
          </a:xfrm>
        </p:spPr>
        <p:txBody>
          <a:bodyPr/>
          <a:lstStyle/>
          <a:p>
            <a:r>
              <a:rPr lang="da-DK" dirty="0"/>
              <a:t>Før igangsættelse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603FBDF-C8C4-8244-4A7D-977136F8B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35097"/>
            <a:ext cx="9144000" cy="4968060"/>
          </a:xfrm>
        </p:spPr>
        <p:txBody>
          <a:bodyPr>
            <a:normAutofit lnSpcReduction="10000"/>
          </a:bodyPr>
          <a:lstStyle/>
          <a:p>
            <a:pPr algn="l"/>
            <a:r>
              <a:rPr lang="da-DK" b="1" dirty="0"/>
              <a:t>Forundersøgelser næsten afsluttet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TV-inspektion af kloakker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Opmåling af eksisterende forhold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Fotoregistrering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Geotekniske boringer</a:t>
            </a:r>
          </a:p>
          <a:p>
            <a:pPr algn="l"/>
            <a:endParaRPr lang="da-DK" dirty="0"/>
          </a:p>
          <a:p>
            <a:pPr algn="l"/>
            <a:r>
              <a:rPr lang="da-DK" b="1" dirty="0"/>
              <a:t>Byggelovens § 12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Arbejder som kan påvirke huse skal varsles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Ved dårlig fundering skal ejer gøre opmærksom herpå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Ved pælefundering – samme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Graveentreprenør skal passe på og iagttage alle regler – måler rystelser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5866290-8A55-3C48-E78B-6A19D1BD7B8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702529" y="102636"/>
            <a:ext cx="3319582" cy="1180254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915234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C28599-16A2-9BCE-CA4E-D5DF65D01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2695"/>
            <a:ext cx="9144000" cy="923026"/>
          </a:xfrm>
        </p:spPr>
        <p:txBody>
          <a:bodyPr>
            <a:normAutofit/>
          </a:bodyPr>
          <a:lstStyle/>
          <a:p>
            <a:pPr algn="l"/>
            <a:r>
              <a:rPr lang="da-DK" dirty="0"/>
              <a:t>Hvad sker der hos mig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603FBDF-C8C4-8244-4A7D-977136F8B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268" y="1345721"/>
            <a:ext cx="10972800" cy="4589252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Forsyninger fjerner de gamle ledninger i vejen indtil 1 m ind på grunden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Stikledninger er ejers ejendom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Der etableres 2 nye ledninger: Regnvand og spildevand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For hver matrikel sættes 2 skelbrønde som ejer selv skal tilslutte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Ejer skal adskille regnvand og spildevand på egen grund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Arbejdet SKAL udføres af autoriseret kloakmester som færdigmelder til kommunen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Forsyningen udsender skitser med foreslået placering af stikbrønde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Tilpasses individuelle ønsker – hvis det er omkostningsfrit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Hvis der er separeret på grunden, vil Forsyningen forsøge at sætte stikbrønde så de tilkobles det separerede system.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Forsyningen afleder regnvand og spildevand fra stueplan. Hvis der er kælder kan en pumpe hos ejer være nødvendig.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5866290-8A55-3C48-E78B-6A19D1BD7B8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702529" y="102636"/>
            <a:ext cx="3319582" cy="1180254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274575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C28599-16A2-9BCE-CA4E-D5DF65D01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1155"/>
            <a:ext cx="9144000" cy="931653"/>
          </a:xfrm>
        </p:spPr>
        <p:txBody>
          <a:bodyPr>
            <a:normAutofit/>
          </a:bodyPr>
          <a:lstStyle/>
          <a:p>
            <a:pPr algn="l"/>
            <a:r>
              <a:rPr lang="da-DK" sz="4800" dirty="0"/>
              <a:t>Når vi går i gang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603FBDF-C8C4-8244-4A7D-977136F8B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35503"/>
            <a:ext cx="9144000" cy="500332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3600" dirty="0"/>
              <a:t>Byggeplads, </a:t>
            </a:r>
            <a:r>
              <a:rPr lang="da-DK" sz="3600" dirty="0" err="1"/>
              <a:t>skurby</a:t>
            </a:r>
            <a:r>
              <a:rPr lang="da-DK" sz="3600" dirty="0"/>
              <a:t>, jorddepot, </a:t>
            </a:r>
            <a:r>
              <a:rPr lang="da-DK" sz="3600" dirty="0" err="1"/>
              <a:t>jordbehandling</a:t>
            </a:r>
            <a:endParaRPr lang="da-DK" sz="3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3600" dirty="0"/>
              <a:t>Opgravning i vej – midlertidige omkørsler og lukkede veje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3600" dirty="0"/>
              <a:t>Trafikafvikling, busser, affald, redning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3600" dirty="0"/>
              <a:t>Interimsveje, grus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3600" dirty="0"/>
              <a:t>Pumpestationer, evt.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3600" dirty="0"/>
              <a:t>Ledninger igennem haver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3600" dirty="0"/>
              <a:t>Frivillige aftaler – erstatning</a:t>
            </a: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5866290-8A55-3C48-E78B-6A19D1BD7B8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702529" y="102636"/>
            <a:ext cx="3319582" cy="1180254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4292562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2185A-7759-BB4D-9F25-55ED6400B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14AAF0-F651-9BB0-57C6-FA6EEDA01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1155"/>
            <a:ext cx="9144000" cy="931653"/>
          </a:xfrm>
        </p:spPr>
        <p:txBody>
          <a:bodyPr>
            <a:normAutofit/>
          </a:bodyPr>
          <a:lstStyle/>
          <a:p>
            <a:pPr algn="l"/>
            <a:r>
              <a:rPr lang="da-DK" sz="4800" dirty="0"/>
              <a:t>Rotter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6DE61AB-156C-CF2D-9CAC-5849CF3E0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35503"/>
            <a:ext cx="9144000" cy="500332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Der er rotter i alle kloakker – jo ældre og dårligere desto flere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Nye og tætte kloakker fortrænger rotterne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Når vi graver og udskifter ledninger vil presses øges – og rotterne flytter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Flere rotter på terræn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Flere rotter i stikledninger – særligt de dårligste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Forsyningen opsætter fælder i kloakkerne, taktiske placeringer.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dirty="0"/>
          </a:p>
          <a:p>
            <a:pPr algn="l"/>
            <a:r>
              <a:rPr lang="da-DK" dirty="0"/>
              <a:t>Derfor: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Tilkald rottebekæmper når du observerer rotter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9888F2D-70A9-41BC-C4DB-3E03A2D4538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702529" y="102636"/>
            <a:ext cx="3319582" cy="1180254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27663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2135561" y="2492896"/>
            <a:ext cx="8020413" cy="36667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a-DK" dirty="0"/>
              <a:t>Tidsplan og forløb for tilslutning på de private grunde: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Sorø Spildevand klarmelder den nye kloak: Frist for  tilslutning til nye skelbrønde = normalt 6 måneder</a:t>
            </a:r>
          </a:p>
          <a:p>
            <a:r>
              <a:rPr lang="da-DK" dirty="0"/>
              <a:t>Ejendomme der ikke har færdigmeldt tilslutning til Sorø Kommune:</a:t>
            </a:r>
          </a:p>
          <a:p>
            <a:pPr lvl="1"/>
            <a:r>
              <a:rPr lang="da-DK" dirty="0"/>
              <a:t>Varsel af påbud: Frist = 1 måned (OBS på frist for afdragsordning)</a:t>
            </a:r>
          </a:p>
          <a:p>
            <a:pPr lvl="1"/>
            <a:r>
              <a:rPr lang="da-DK" dirty="0"/>
              <a:t>Påbud frist = 3 måneder (OBS der kan søges om indefrysning)</a:t>
            </a:r>
          </a:p>
          <a:p>
            <a:pPr lvl="1"/>
            <a:r>
              <a:rPr lang="da-DK" dirty="0"/>
              <a:t>Påbud indskrives i BBR</a:t>
            </a: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/>
              <a:t>Myndighedsbehandling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04EE61C-9617-044E-3D12-6C96D2F0E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9308" y="6032310"/>
            <a:ext cx="1583570" cy="82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71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C439685F-3A39-71F7-93C0-6E0324061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068" y="2204865"/>
            <a:ext cx="7408333" cy="392129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da-DK" b="1" dirty="0"/>
              <a:t>Afdragsordning ved Sorø Spildevand A/S</a:t>
            </a:r>
          </a:p>
          <a:p>
            <a:r>
              <a:rPr lang="da-DK" dirty="0"/>
              <a:t>Hvis den samlede årlige husstandsindkomst er under 352.642 kr. (2024). </a:t>
            </a:r>
          </a:p>
          <a:p>
            <a:pPr marL="575945" lvl="1"/>
            <a:r>
              <a:rPr lang="da-DK" sz="2400" dirty="0"/>
              <a:t>Beløbet forhøjes med 46.197 kr. pr hjemmeboende barn under 18 år, dog max fire børn, på ansøgningstidspunktet.</a:t>
            </a:r>
          </a:p>
          <a:p>
            <a:pPr algn="l"/>
            <a:r>
              <a:rPr lang="da-DK" dirty="0"/>
              <a:t>Søge om tilbud på en afdragsordning til at dække påbudte udgifter</a:t>
            </a:r>
          </a:p>
          <a:p>
            <a:pPr algn="l"/>
            <a:r>
              <a:rPr lang="da-DK" dirty="0"/>
              <a:t>Afgørelsen skal træffes sammen med påbuddet om tilslutning, derfor skal du søge ordningen, når du har modtaget et varsel om påbud</a:t>
            </a:r>
          </a:p>
          <a:p>
            <a:pPr algn="l"/>
            <a:r>
              <a:rPr lang="da-DK" dirty="0"/>
              <a:t>Vigtigt at overholde friste ellers mister man retten til ordningen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698EBF3-D553-295E-080D-981F17EBA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/>
              <a:t>Låneordninger (1)</a:t>
            </a:r>
            <a:endParaRPr lang="da-DK">
              <a:solidFill>
                <a:schemeClr val="bg1"/>
              </a:solidFill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FACA572-21A9-B52C-A4F4-C49BA343B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9600" y="6034969"/>
            <a:ext cx="1585097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48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26A249AE-A966-4EAC-6EFC-4D347A369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068" y="2132856"/>
            <a:ext cx="7408333" cy="410445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da-DK" sz="2000" b="1" dirty="0"/>
              <a:t>Indefrysning af kloakudgifter hos Sorø Kommune</a:t>
            </a:r>
          </a:p>
          <a:p>
            <a:r>
              <a:rPr lang="da-DK" sz="2000" dirty="0"/>
              <a:t>Sorø Kommune yder lån til borgere, der får påbud om separatkloakering, og som opfylder kravene i grundskyldslåneloven</a:t>
            </a:r>
          </a:p>
          <a:p>
            <a:pPr marL="575945" lvl="1"/>
            <a:r>
              <a:rPr lang="da-DK" sz="2000" dirty="0"/>
              <a:t>F.eks. skal du eller din ægtefælle have fast bopæl i landet og være fyldt 65 år eller modtage social pension, delpension eller efterløn</a:t>
            </a:r>
          </a:p>
          <a:p>
            <a:r>
              <a:rPr lang="da-DK" sz="2000" dirty="0"/>
              <a:t>Du kan ansøge om indefrysning af udgifterne, når du har modtaget påbuddet</a:t>
            </a:r>
          </a:p>
          <a:p>
            <a:r>
              <a:rPr lang="da-DK" sz="2000" dirty="0"/>
              <a:t>Hvis du bliver godkendt til at optage lånet, betyder det, at kommunen betaler regningen for det påbudte arbejde og indefryser udgifter til det påbudte kloakarbejde</a:t>
            </a:r>
          </a:p>
          <a:p>
            <a:r>
              <a:rPr lang="da-DK" sz="2000" dirty="0"/>
              <a:t>Kommunen tager pant i låntagers ejendom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42E7D77-CDB0-A385-A3F1-A7B49F6A1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/>
              <a:t>Låneordninger (2)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A3E9890-7B98-13CB-B4F1-E05AD3444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410" y="6034969"/>
            <a:ext cx="1585097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34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E1536F27-29B1-1268-CDFC-F5AFA9FC3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068" y="2492896"/>
            <a:ext cx="7588365" cy="3744416"/>
          </a:xfrm>
        </p:spPr>
        <p:txBody>
          <a:bodyPr>
            <a:normAutofit/>
          </a:bodyPr>
          <a:lstStyle/>
          <a:p>
            <a:r>
              <a:rPr lang="da-DK" dirty="0"/>
              <a:t>Eksisterende faskiner skal anmeldes til Sorø Kommune</a:t>
            </a:r>
          </a:p>
          <a:p>
            <a:r>
              <a:rPr lang="da-DK" dirty="0"/>
              <a:t>Etablering af ny faskine kræver tilladelse</a:t>
            </a:r>
          </a:p>
          <a:p>
            <a:r>
              <a:rPr lang="da-DK" dirty="0"/>
              <a:t>Udledning af tag og overfladevand fra befæstelse:</a:t>
            </a:r>
          </a:p>
          <a:p>
            <a:pPr lvl="1"/>
            <a:r>
              <a:rPr lang="da-DK" dirty="0"/>
              <a:t>Eksisterende udledning fx til dræn eller vandløb kan fortsætte</a:t>
            </a:r>
          </a:p>
          <a:p>
            <a:pPr lvl="1"/>
            <a:r>
              <a:rPr lang="da-DK" dirty="0"/>
              <a:t>Ønskes ny udledning til dræn / vandløb kræver det tilladelse og dispensation fra § 3</a:t>
            </a:r>
          </a:p>
          <a:p>
            <a:pPr lvl="2"/>
            <a:r>
              <a:rPr lang="da-DK" dirty="0"/>
              <a:t>Men praksis er meget restriktiv</a:t>
            </a:r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AC8F1B4-EB72-55EB-71D8-819617C0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Tilladelser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0695666-5274-AC10-56C9-56E35C1FA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009" y="6034969"/>
            <a:ext cx="1585097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32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2396068" y="2348881"/>
            <a:ext cx="7408333" cy="3777283"/>
          </a:xfrm>
        </p:spPr>
        <p:txBody>
          <a:bodyPr>
            <a:normAutofit/>
          </a:bodyPr>
          <a:lstStyle/>
          <a:p>
            <a:r>
              <a:rPr lang="da-DK" dirty="0"/>
              <a:t>Færdigmelding fra aut. kloakmester</a:t>
            </a:r>
          </a:p>
          <a:p>
            <a:r>
              <a:rPr lang="da-DK" dirty="0"/>
              <a:t>Som udført kloaktegning med stempel fra aut. kloakmester</a:t>
            </a:r>
          </a:p>
          <a:p>
            <a:pPr lvl="1"/>
            <a:r>
              <a:rPr lang="da-DK" dirty="0"/>
              <a:t>Den gamle septiktank tømmes og sløjfes eller ombygges til gennemløbsbrønd</a:t>
            </a:r>
          </a:p>
          <a:p>
            <a:r>
              <a:rPr lang="da-DK" dirty="0"/>
              <a:t>Tjek kloakmester autorisation hos Sikkerhedsstyrelsen (</a:t>
            </a:r>
            <a:r>
              <a:rPr lang="da-DK" dirty="0">
                <a:hlinkClick r:id="rId3"/>
              </a:rPr>
              <a:t>www.sik.dk</a:t>
            </a:r>
            <a:r>
              <a:rPr lang="da-DK" dirty="0"/>
              <a:t>)</a:t>
            </a:r>
          </a:p>
          <a:p>
            <a:r>
              <a:rPr lang="da-DK" dirty="0"/>
              <a:t>Aftal med din kloakmester at han indsender myndighedspapirerne til Kommunen</a:t>
            </a:r>
          </a:p>
          <a:p>
            <a:pPr marL="0" indent="0" algn="ctr">
              <a:buNone/>
            </a:pP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Dokumentationskrav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82C6BD8-99C5-29BD-6387-D9CE085FA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3248" y="6034969"/>
            <a:ext cx="1585097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97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D6B98-E5C6-B32F-3629-4E34CB51E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A95E0F-A3EE-5AF6-FECA-CC444CAB0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4818" y="231714"/>
            <a:ext cx="9144000" cy="922097"/>
          </a:xfrm>
        </p:spPr>
        <p:txBody>
          <a:bodyPr/>
          <a:lstStyle/>
          <a:p>
            <a:pPr algn="l"/>
            <a:r>
              <a:rPr lang="da-DK" dirty="0"/>
              <a:t>Private </a:t>
            </a:r>
            <a:r>
              <a:rPr lang="da-DK" dirty="0" err="1"/>
              <a:t>fællesveje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7CF8935-84E3-FAB0-CC80-370E547D4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82889"/>
            <a:ext cx="9144000" cy="534339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E715A35-469A-A713-5C26-C8BF606E070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702529" y="102636"/>
            <a:ext cx="3319582" cy="118025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9BA211CA-FCB4-ED36-3C99-F884EB96E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817" y="1153811"/>
            <a:ext cx="6664657" cy="555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91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C28599-16A2-9BCE-CA4E-D5DF65D01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0483" y="373360"/>
            <a:ext cx="9144000" cy="829267"/>
          </a:xfrm>
        </p:spPr>
        <p:txBody>
          <a:bodyPr>
            <a:normAutofit fontScale="90000"/>
          </a:bodyPr>
          <a:lstStyle/>
          <a:p>
            <a:r>
              <a:rPr lang="da-DK" dirty="0"/>
              <a:t>Dagsorden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603FBDF-C8C4-8244-4A7D-977136F8B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73351"/>
            <a:ext cx="9144000" cy="4900153"/>
          </a:xfrm>
        </p:spPr>
        <p:txBody>
          <a:bodyPr>
            <a:normAutofit fontScale="85000" lnSpcReduction="20000"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Præsentation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Spildevandsplanen og rammerne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Baggrund for kloakering i Ruds Vedby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Økonomiske konsekvenser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Forundersøgelser og Byggelovens §12</a:t>
            </a:r>
          </a:p>
          <a:p>
            <a:pPr marL="342900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da-DK" sz="2800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Hvad sker der på min grund</a:t>
            </a:r>
            <a:endParaRPr kumimoji="0" lang="da-DK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Hvad sker der i byen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Rotter og bekæmpelse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Myndighedsforhold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Private </a:t>
            </a:r>
            <a:r>
              <a:rPr kumimoji="0" lang="da-DK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fællesveje</a:t>
            </a:r>
            <a:endParaRPr kumimoji="0" lang="da-DK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Tidsplan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Kommunikation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Opsamling og spørgsmål</a:t>
            </a: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5866290-8A55-3C48-E78B-6A19D1BD7B8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702529" y="102636"/>
            <a:ext cx="3319582" cy="1180254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634598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70391-FAB5-3D85-FB6A-F62C29FF3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B63B60-BB0D-210D-3B75-1DE383952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684" y="102637"/>
            <a:ext cx="9958316" cy="1180254"/>
          </a:xfrm>
        </p:spPr>
        <p:txBody>
          <a:bodyPr/>
          <a:lstStyle/>
          <a:p>
            <a:pPr algn="l"/>
            <a:r>
              <a:rPr lang="da-DK" dirty="0"/>
              <a:t>Private </a:t>
            </a:r>
            <a:r>
              <a:rPr lang="da-DK" dirty="0" err="1"/>
              <a:t>fællesveje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867DCEE-A5E7-C3CB-9D33-FAA3A38A4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9683" y="1457864"/>
            <a:ext cx="10877265" cy="490843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sz="2800" dirty="0"/>
              <a:t>En del veje er IKKE kommunale veje, men ejes af beboerne på vejen.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sz="2800" dirty="0"/>
              <a:t>Kommunen giver gravetilladelser til at grave i alle veje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sz="2800" dirty="0"/>
              <a:t>Det er kommunens opgave at sikre vejen retableres i samme stand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sz="2800" dirty="0"/>
              <a:t>Mange veje er i dårlig stand inden vi starter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sz="2800" dirty="0"/>
              <a:t>Vi reparerer det vi ødelægger, men ikke mere.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sz="2800" dirty="0"/>
              <a:t>Opgradering kan ske ved at alle er enige – eller etablerer et </a:t>
            </a:r>
            <a:r>
              <a:rPr lang="da-DK" sz="2800" dirty="0" err="1"/>
              <a:t>vejlaug</a:t>
            </a:r>
            <a:r>
              <a:rPr lang="da-DK" sz="2800" dirty="0"/>
              <a:t> som kan håndtere vedligehold.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sz="2800" dirty="0"/>
              <a:t>Vi vil gerne i dialog med </a:t>
            </a:r>
            <a:r>
              <a:rPr lang="da-DK" sz="2800" dirty="0" err="1"/>
              <a:t>vejlaug</a:t>
            </a:r>
            <a:endParaRPr lang="da-DK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sz="2800" dirty="0"/>
              <a:t>Opfordring: Lav et </a:t>
            </a:r>
            <a:r>
              <a:rPr lang="da-DK" sz="2800" dirty="0" err="1"/>
              <a:t>vejlaug</a:t>
            </a:r>
            <a:r>
              <a:rPr lang="da-DK" sz="2800" dirty="0"/>
              <a:t> !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B999ECF-012A-279C-50B9-3A5B462345C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702529" y="102636"/>
            <a:ext cx="3319582" cy="1180254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249565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C28599-16A2-9BCE-CA4E-D5DF65D01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637"/>
            <a:ext cx="9144000" cy="1180254"/>
          </a:xfrm>
        </p:spPr>
        <p:txBody>
          <a:bodyPr/>
          <a:lstStyle/>
          <a:p>
            <a:r>
              <a:rPr lang="da-DK" dirty="0"/>
              <a:t>Tidsplan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603FBDF-C8C4-8244-4A7D-977136F8B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57864"/>
            <a:ext cx="9144000" cy="4908430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3600" dirty="0"/>
              <a:t>Tillæg til spildevandsplan i høring 8 uger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3600" dirty="0"/>
              <a:t> Endeligt tillæg vedtages August 2024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3600" dirty="0"/>
              <a:t>Anlægsarbejder opstart efterår 2024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3600" dirty="0"/>
              <a:t>3 etaper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3600" dirty="0"/>
              <a:t>Afslutning 2027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3600" dirty="0"/>
              <a:t>Påbud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3600" dirty="0"/>
              <a:t>Asfaltarbejder for endeligt slidlag koordineres med andre forsyninger. Kan forskydes så dobbelt arbejde undgås.</a:t>
            </a: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5866290-8A55-3C48-E78B-6A19D1BD7B8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702529" y="102636"/>
            <a:ext cx="3319582" cy="1180254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429316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C28599-16A2-9BCE-CA4E-D5DF65D01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48" y="147160"/>
            <a:ext cx="8272732" cy="706856"/>
          </a:xfrm>
        </p:spPr>
        <p:txBody>
          <a:bodyPr>
            <a:normAutofit fontScale="90000"/>
          </a:bodyPr>
          <a:lstStyle/>
          <a:p>
            <a:pPr algn="l"/>
            <a:r>
              <a:rPr lang="da-DK" dirty="0"/>
              <a:t>Etaper - 1.Rød 2.Grøn 3.Gul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603FBDF-C8C4-8244-4A7D-977136F8B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31985"/>
            <a:ext cx="9144000" cy="5323379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5866290-8A55-3C48-E78B-6A19D1BD7B8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702529" y="102636"/>
            <a:ext cx="3319582" cy="118025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149D9C9D-4FB3-4A4C-1A04-F95227AE1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678" y="1070214"/>
            <a:ext cx="8531775" cy="571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16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C28599-16A2-9BCE-CA4E-D5DF65D01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22097"/>
          </a:xfrm>
        </p:spPr>
        <p:txBody>
          <a:bodyPr/>
          <a:lstStyle/>
          <a:p>
            <a:r>
              <a:rPr lang="da-DK" dirty="0"/>
              <a:t>Kommunikation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603FBDF-C8C4-8244-4A7D-977136F8B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80891"/>
            <a:ext cx="9144000" cy="287690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Vi vil kommunikere så meget vi kan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Forundersøgelser, i gang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Nyt borgermøde inden vi graver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Kommunikation imens vi graver – postkassesedler fra entreprenør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Vi vil gerne udsende nyhedsbreve pr. mail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Tilmeld nyhedsbrev på liste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5866290-8A55-3C48-E78B-6A19D1BD7B8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702529" y="102636"/>
            <a:ext cx="3319582" cy="1180254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610301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C28599-16A2-9BCE-CA4E-D5DF65D01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1268" y="1122363"/>
            <a:ext cx="9796732" cy="878965"/>
          </a:xfrm>
        </p:spPr>
        <p:txBody>
          <a:bodyPr>
            <a:normAutofit fontScale="90000"/>
          </a:bodyPr>
          <a:lstStyle/>
          <a:p>
            <a:pPr algn="l"/>
            <a:r>
              <a:rPr lang="da-DK" dirty="0"/>
              <a:t>Spørgsmål og kommentarer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603FBDF-C8C4-8244-4A7D-977136F8B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77706"/>
            <a:ext cx="9144000" cy="2480094"/>
          </a:xfrm>
        </p:spPr>
        <p:txBody>
          <a:bodyPr>
            <a:normAutofit/>
          </a:bodyPr>
          <a:lstStyle/>
          <a:p>
            <a:r>
              <a:rPr lang="da-DK" sz="3600" dirty="0"/>
              <a:t>Spørgsmål og kommentarer af fælles interesse</a:t>
            </a:r>
          </a:p>
          <a:p>
            <a:endParaRPr lang="da-DK" sz="3600" dirty="0"/>
          </a:p>
          <a:p>
            <a:r>
              <a:rPr lang="da-DK" sz="3600" dirty="0"/>
              <a:t>Spørgsmål og kommentarer af privat interesse (ved bordene bagefter)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5866290-8A55-3C48-E78B-6A19D1BD7B8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702529" y="102636"/>
            <a:ext cx="3319582" cy="1180254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737907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C28599-16A2-9BCE-CA4E-D5DF65D017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Tak for i aften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603FBDF-C8C4-8244-4A7D-977136F8B9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5866290-8A55-3C48-E78B-6A19D1BD7B8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702529" y="102636"/>
            <a:ext cx="3319582" cy="1180254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62893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C28599-16A2-9BCE-CA4E-D5DF65D01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56603"/>
          </a:xfrm>
        </p:spPr>
        <p:txBody>
          <a:bodyPr/>
          <a:lstStyle/>
          <a:p>
            <a:r>
              <a:rPr lang="da-DK" dirty="0"/>
              <a:t>Præsentation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603FBDF-C8C4-8244-4A7D-977136F8B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32650"/>
            <a:ext cx="9144000" cy="2950234"/>
          </a:xfrm>
        </p:spPr>
        <p:txBody>
          <a:bodyPr>
            <a:normAutofit fontScale="92500" lnSpcReduction="20000"/>
          </a:bodyPr>
          <a:lstStyle/>
          <a:p>
            <a:r>
              <a:rPr lang="da-DK" dirty="0"/>
              <a:t>Niels Müller, Sorø Forsyning</a:t>
            </a:r>
          </a:p>
          <a:p>
            <a:r>
              <a:rPr lang="da-DK" dirty="0"/>
              <a:t>Peer Berg, Sorø Forsyning</a:t>
            </a:r>
          </a:p>
          <a:p>
            <a:r>
              <a:rPr lang="da-DK" dirty="0"/>
              <a:t>Louise Jessen Schack, Sorø Kommune</a:t>
            </a:r>
          </a:p>
          <a:p>
            <a:r>
              <a:rPr lang="da-DK" dirty="0"/>
              <a:t>Sara Elizabeth Elsborg Eriksen, Sorø Kommune</a:t>
            </a:r>
          </a:p>
          <a:p>
            <a:r>
              <a:rPr lang="da-DK" dirty="0"/>
              <a:t>Robin Larsen, </a:t>
            </a:r>
            <a:r>
              <a:rPr lang="da-DK" dirty="0" err="1"/>
              <a:t>Lyngkilde</a:t>
            </a:r>
            <a:endParaRPr lang="da-DK" dirty="0"/>
          </a:p>
          <a:p>
            <a:r>
              <a:rPr lang="da-DK"/>
              <a:t>Søren </a:t>
            </a:r>
            <a:r>
              <a:rPr lang="da-DK" dirty="0"/>
              <a:t>Jensen, </a:t>
            </a:r>
            <a:r>
              <a:rPr lang="da-DK" dirty="0" err="1"/>
              <a:t>Lyngkilde</a:t>
            </a:r>
            <a:endParaRPr lang="da-DK" dirty="0"/>
          </a:p>
          <a:p>
            <a:r>
              <a:rPr lang="da-DK" dirty="0"/>
              <a:t>Carsten Christiansen, </a:t>
            </a:r>
            <a:r>
              <a:rPr lang="da-DK" dirty="0" err="1"/>
              <a:t>Lyngkilde</a:t>
            </a:r>
            <a:endParaRPr lang="da-DK" dirty="0"/>
          </a:p>
          <a:p>
            <a:r>
              <a:rPr lang="da-DK" dirty="0"/>
              <a:t>Torben Kofoed, Kofoed </a:t>
            </a:r>
            <a:r>
              <a:rPr lang="da-DK" dirty="0" err="1"/>
              <a:t>Konsult</a:t>
            </a: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5866290-8A55-3C48-E78B-6A19D1BD7B8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702529" y="102636"/>
            <a:ext cx="3319582" cy="1180254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4292492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C28599-16A2-9BCE-CA4E-D5DF65D01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56562"/>
          </a:xfrm>
        </p:spPr>
        <p:txBody>
          <a:bodyPr>
            <a:normAutofit fontScale="90000"/>
          </a:bodyPr>
          <a:lstStyle/>
          <a:p>
            <a:r>
              <a:rPr lang="da-DK" dirty="0"/>
              <a:t>Spildevandsplanen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603FBDF-C8C4-8244-4A7D-977136F8B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78925"/>
            <a:ext cx="9144000" cy="3278875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Tillæg 6 til Spildevandsplan 2020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Vedtaget af Sorø Kommune, Byrådet 12. oktober 2022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Baggrund i miljøbeskyttelsesloven § 32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Prioritering: 1. Rendebækken/Reerslev Møllerende, overløb fra fælleskloak i Ruds Vedby, (vandløbsindsats)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Særligt tillæg om Ruds Vedby udarbejdes for lokale forhold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Ret til ekspropriation – frivillige aftaler foretrækkes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5866290-8A55-3C48-E78B-6A19D1BD7B8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702529" y="102636"/>
            <a:ext cx="3319582" cy="1180254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11117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C28599-16A2-9BCE-CA4E-D5DF65D01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da-DK" dirty="0"/>
              <a:t>Baggrund for separatkloakering</a:t>
            </a:r>
            <a:br>
              <a:rPr lang="da-DK" dirty="0"/>
            </a:b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603FBDF-C8C4-8244-4A7D-977136F8B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02617"/>
            <a:ext cx="9144000" cy="4125479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sz="2800" dirty="0"/>
              <a:t>Miljøhensyn. Ruds Vedby er fælleskloakeret. Dvs. regn og spildevand i samme ledning. Når det regner meget løber fællesvandet </a:t>
            </a:r>
            <a:r>
              <a:rPr lang="da-DK" sz="2800" dirty="0" err="1"/>
              <a:t>urenset</a:t>
            </a:r>
            <a:r>
              <a:rPr lang="da-DK" sz="2800" dirty="0"/>
              <a:t> i åen Møllebækken.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sz="2800" dirty="0"/>
              <a:t>Meget gamle ledninger som trænger til udskiftning.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sz="2800" dirty="0"/>
              <a:t>Rotteproblemer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sz="2800" dirty="0"/>
              <a:t>Klimasikring. Når regn og spildevand er adskilt, løber det ikke ind i kældre ved regnskyl. Der kan ikke komme spildevand på terræn.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5866290-8A55-3C48-E78B-6A19D1BD7B8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702529" y="102636"/>
            <a:ext cx="3319582" cy="1180254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026587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C28599-16A2-9BCE-CA4E-D5DF65D01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447"/>
            <a:ext cx="9144000" cy="979177"/>
          </a:xfrm>
        </p:spPr>
        <p:txBody>
          <a:bodyPr>
            <a:normAutofit/>
          </a:bodyPr>
          <a:lstStyle/>
          <a:p>
            <a:pPr algn="l"/>
            <a:r>
              <a:rPr lang="da-DK" dirty="0"/>
              <a:t>Kort over området   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603FBDF-C8C4-8244-4A7D-977136F8B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82889"/>
            <a:ext cx="9144000" cy="5456663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5866290-8A55-3C48-E78B-6A19D1BD7B8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702529" y="102636"/>
            <a:ext cx="3319582" cy="118025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2049C723-82AE-BB0D-6467-F66F99E46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33" y="1282889"/>
            <a:ext cx="9144000" cy="6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97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C28599-16A2-9BCE-CA4E-D5DF65D01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7035"/>
            <a:ext cx="9144000" cy="1075856"/>
          </a:xfrm>
        </p:spPr>
        <p:txBody>
          <a:bodyPr>
            <a:normAutofit/>
          </a:bodyPr>
          <a:lstStyle/>
          <a:p>
            <a:pPr algn="l"/>
            <a:r>
              <a:rPr lang="da-DK" sz="4000" dirty="0"/>
              <a:t>Hvad er separatkloakering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93D374F-4F41-DDA2-F921-BBE268B39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217" y="1816468"/>
            <a:ext cx="5151566" cy="322506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0EAFAF13-749A-C96F-5E0D-6A0C6310A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134" y="1281506"/>
            <a:ext cx="8735732" cy="5473858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15866290-8A55-3C48-E78B-6A19D1BD7B84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702529" y="102636"/>
            <a:ext cx="3319582" cy="1180254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239721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369CF-0FFE-3233-12B8-45226AEA1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77495C-73E9-0D10-603B-4DA857B66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7035"/>
            <a:ext cx="9144000" cy="1075856"/>
          </a:xfrm>
        </p:spPr>
        <p:txBody>
          <a:bodyPr>
            <a:normAutofit/>
          </a:bodyPr>
          <a:lstStyle/>
          <a:p>
            <a:pPr algn="l"/>
            <a:r>
              <a:rPr lang="da-DK" sz="4000" dirty="0"/>
              <a:t>Hvad er separatkloakering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C69D375-D355-6195-94AC-EFBEC99B0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70" y="1387290"/>
            <a:ext cx="4754409" cy="495473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E461A568-4E7F-476E-602B-81352A437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371" y="1375340"/>
            <a:ext cx="5252690" cy="496985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65647BEB-FDAF-CB4A-3304-5DFDB80E9824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702529" y="102636"/>
            <a:ext cx="3319582" cy="1180254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74851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C28599-16A2-9BCE-CA4E-D5DF65D01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636"/>
            <a:ext cx="9144000" cy="880775"/>
          </a:xfrm>
        </p:spPr>
        <p:txBody>
          <a:bodyPr>
            <a:normAutofit fontScale="90000"/>
          </a:bodyPr>
          <a:lstStyle/>
          <a:p>
            <a:r>
              <a:rPr lang="da-DK" dirty="0"/>
              <a:t>Økonomi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603FBDF-C8C4-8244-4A7D-977136F8B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68415"/>
            <a:ext cx="9144000" cy="4321834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a-DK" sz="2800" dirty="0"/>
              <a:t>Ejendomme i Ruds Vedby er i dag fælleskloakeret – dvs. ingen tilslutningsafgift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a-DK" sz="2800" dirty="0"/>
              <a:t>Ved påbud skal eventuel septiktank nedlægges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a-DK" sz="2800" dirty="0"/>
              <a:t>Anbefaler at skifte egen stikledning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a-DK" sz="2800" dirty="0"/>
              <a:t>Alle skal separere på egen grund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a-DK" sz="2800" dirty="0"/>
              <a:t>Økonomi afhænger af hvorledes kloakken er udført</a:t>
            </a: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5866290-8A55-3C48-E78B-6A19D1BD7B8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702529" y="102636"/>
            <a:ext cx="3319582" cy="1180254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06096157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ølgeform">
  <a:themeElements>
    <a:clrScheme name="Bølg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ølg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ølg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2751</TotalTime>
  <Words>1085</Words>
  <Application>Microsoft Office PowerPoint</Application>
  <PresentationFormat>Widescreen</PresentationFormat>
  <Paragraphs>155</Paragraphs>
  <Slides>25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Candara</vt:lpstr>
      <vt:lpstr>Symbol</vt:lpstr>
      <vt:lpstr>Office-tema</vt:lpstr>
      <vt:lpstr>Bølgeform</vt:lpstr>
      <vt:lpstr>Velkommen</vt:lpstr>
      <vt:lpstr>Dagsorden</vt:lpstr>
      <vt:lpstr>Præsentation</vt:lpstr>
      <vt:lpstr>Spildevandsplanen</vt:lpstr>
      <vt:lpstr>Baggrund for separatkloakering </vt:lpstr>
      <vt:lpstr>Kort over området    </vt:lpstr>
      <vt:lpstr>Hvad er separatkloakering</vt:lpstr>
      <vt:lpstr>Hvad er separatkloakering</vt:lpstr>
      <vt:lpstr>Økonomi</vt:lpstr>
      <vt:lpstr>Før igangsættelse</vt:lpstr>
      <vt:lpstr>Hvad sker der hos mig</vt:lpstr>
      <vt:lpstr>Når vi går i gang</vt:lpstr>
      <vt:lpstr>Rotter</vt:lpstr>
      <vt:lpstr>Myndighedsbehandling</vt:lpstr>
      <vt:lpstr>Låneordninger (1)</vt:lpstr>
      <vt:lpstr>Låneordninger (2)</vt:lpstr>
      <vt:lpstr>Tilladelser</vt:lpstr>
      <vt:lpstr>Dokumentationskrav</vt:lpstr>
      <vt:lpstr>Private fællesveje</vt:lpstr>
      <vt:lpstr>Private fællesveje</vt:lpstr>
      <vt:lpstr>Tidsplan</vt:lpstr>
      <vt:lpstr>Etaper - 1.Rød 2.Grøn 3.Gul</vt:lpstr>
      <vt:lpstr>Kommunikation</vt:lpstr>
      <vt:lpstr>Spørgsmål og kommentarer</vt:lpstr>
      <vt:lpstr>Tak for i aften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</dc:title>
  <dc:creator>kofoedkonsult@gmail.com</dc:creator>
  <cp:lastModifiedBy>Torben Kofoed</cp:lastModifiedBy>
  <cp:revision>15</cp:revision>
  <dcterms:created xsi:type="dcterms:W3CDTF">2024-01-31T12:00:22Z</dcterms:created>
  <dcterms:modified xsi:type="dcterms:W3CDTF">2024-03-19T11:11:13Z</dcterms:modified>
</cp:coreProperties>
</file>